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D89B8-8D58-7968-48A5-033D13C4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2B29D-76D6-0611-2D68-4BA30B316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58276-87EE-C2A1-74B8-010F4F75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2F50-FE10-12D3-40B0-C85427AC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F10C8-CEE3-633C-BF22-95CA2D12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95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459DA-1088-E416-536D-E8953A1F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FCA19-3B9A-71DC-D6A5-30C814E7C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0368-9121-FF75-DE9A-8E0E427D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C9C30-3CE3-BC5E-E51C-03C2D3116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0223B-D469-A48F-6F6F-09BFD8F0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9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E97E39-3E29-72CA-E5B0-1DEF60FBC7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03D2B-CE00-67D8-1960-CBAC0DA1D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A098C-227B-CAA7-F7EB-AECED151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F19A-86CF-A62E-7269-659F20AE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BA810-94BE-DFD6-7A7D-B3FBEC6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47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CEDD4-4E5F-E194-739F-60AC787E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62456-8A84-B31C-D91C-E52443324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ED066-63B9-868C-22AC-BE95F78C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7CE84-196F-6CBB-E394-9C976A83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9719-3224-5EFD-C3F9-EA1E4952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105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370F2-4024-373D-C30C-9A268C64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3E43C-0879-8EB5-0BAC-2B9553711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FA8F-A686-1FF9-3F15-78F1FECA2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10AF5-3179-D2B6-98A2-42E80B2D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2219-DC1E-D20B-2077-9226F434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2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14886-53D5-63C3-8382-59640B8F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81301-4CA7-B276-9E76-261E4ED8E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9CCB-6CC7-BBAE-E8C3-6328B43F4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E6E2-E229-D42A-CEDB-7F40A8ED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FAD50-26B6-0953-AD89-46A2427B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2118C-8171-FAD6-8B7C-16EA5CC6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06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2B33-65FB-7CDA-F9C6-0EFAA917A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EE19-60AE-1CBB-BB68-309DE9ABF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339CFF-F665-E4D0-EBF6-2A32E319E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3D63FC-E913-D615-D94B-71E959595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98DE2-6EBC-2713-68B3-FD3E4CB46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70D98-E9A1-64FB-9DA0-AB003C268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AE9C5E-18D3-68AF-71FF-E05CD477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3620E-3600-BB70-6405-911A99C6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1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C3E9-C06F-8A88-40BC-8BD1760D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226B5-87BA-68E9-5F12-A8645B17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BF0FA-5FD8-653E-84FE-065570F3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FF438-4126-E9A1-54AD-1A69B95C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95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BCAD9-8EEE-6909-2DE4-5BB46AF3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6247A-7737-AD3D-1103-0B13C188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18610-478A-A336-3866-FBD5DCA8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1111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3ED2-6024-779C-F2AB-AE3A17FD1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678A-2FA5-67C2-DCB1-CEAF60AFB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0A502-C2B1-FC6A-F70E-EF78E88B3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DF9AA-E395-6EDE-4078-A1C9E3BA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AC81-5642-EF5E-D437-698E420EB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1A007-C899-0936-D226-84B0D623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02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9812E-826B-A942-6848-CFD714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8D540B-7A6A-20AA-1B8F-DF41F4846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5617C-42C7-BD02-9B8D-E1A13FE5F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56F66-7BC2-FCFE-BCB1-73C10E7A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87B90-5D60-DEE4-3921-045FFEEB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665B9-0A22-BA34-B343-33861866A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4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FF90C-B9CC-6A59-7D7A-3892CB53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D7232-C2BD-00AD-8A0E-5BA86F9FA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AA67-2511-1C83-E381-C5E4E4CA1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4FAE-099A-4502-8B56-3872BDEBD6D4}" type="datetimeFigureOut">
              <a:rPr lang="en-AU" smtClean="0"/>
              <a:t>31/07/2023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76D29-DCC9-A103-50CC-356648875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C8D6F-3C11-9FED-D5AC-5D7A1DDD8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AE0D3-366D-4F08-85C8-1845F438027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21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19.png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Blueberry with solid fill">
            <a:extLst>
              <a:ext uri="{FF2B5EF4-FFF2-40B4-BE49-F238E27FC236}">
                <a16:creationId xmlns:a16="http://schemas.microsoft.com/office/drawing/2014/main" id="{9F9AD9DF-88B1-CD5C-11A6-1E2F52970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8680" y="1774316"/>
            <a:ext cx="484704" cy="484704"/>
          </a:xfrm>
          <a:prstGeom prst="rect">
            <a:avLst/>
          </a:prstGeom>
        </p:spPr>
      </p:pic>
      <p:pic>
        <p:nvPicPr>
          <p:cNvPr id="14" name="Graphic 13" descr="Badge Heart with solid fill">
            <a:extLst>
              <a:ext uri="{FF2B5EF4-FFF2-40B4-BE49-F238E27FC236}">
                <a16:creationId xmlns:a16="http://schemas.microsoft.com/office/drawing/2014/main" id="{803C5627-08F9-DF41-EA17-9ED7772A8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1564" y="1193309"/>
            <a:ext cx="484704" cy="484704"/>
          </a:xfrm>
          <a:prstGeom prst="rect">
            <a:avLst/>
          </a:prstGeom>
        </p:spPr>
      </p:pic>
      <p:pic>
        <p:nvPicPr>
          <p:cNvPr id="17" name="Graphic 16" descr="Beehive with solid fill">
            <a:extLst>
              <a:ext uri="{FF2B5EF4-FFF2-40B4-BE49-F238E27FC236}">
                <a16:creationId xmlns:a16="http://schemas.microsoft.com/office/drawing/2014/main" id="{5E6FF2F2-AD11-CEAF-D8C0-7B9877334F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88970" y="5847336"/>
            <a:ext cx="914400" cy="914400"/>
          </a:xfrm>
          <a:prstGeom prst="rect">
            <a:avLst/>
          </a:prstGeom>
        </p:spPr>
      </p:pic>
      <p:pic>
        <p:nvPicPr>
          <p:cNvPr id="23" name="Graphic 22" descr="Deciduous tree with solid fill">
            <a:extLst>
              <a:ext uri="{FF2B5EF4-FFF2-40B4-BE49-F238E27FC236}">
                <a16:creationId xmlns:a16="http://schemas.microsoft.com/office/drawing/2014/main" id="{59B4625C-CBCB-3863-D79F-DD115EC5BF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957" y="2971898"/>
            <a:ext cx="334427" cy="334427"/>
          </a:xfrm>
          <a:prstGeom prst="rect">
            <a:avLst/>
          </a:prstGeom>
        </p:spPr>
      </p:pic>
      <p:pic>
        <p:nvPicPr>
          <p:cNvPr id="28" name="Graphic 27" descr="Badge New with solid fill">
            <a:extLst>
              <a:ext uri="{FF2B5EF4-FFF2-40B4-BE49-F238E27FC236}">
                <a16:creationId xmlns:a16="http://schemas.microsoft.com/office/drawing/2014/main" id="{C04700D3-0FE1-CED2-685C-6AF6C0517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74348" y="688481"/>
            <a:ext cx="355694" cy="355694"/>
          </a:xfrm>
          <a:prstGeom prst="rect">
            <a:avLst/>
          </a:prstGeom>
        </p:spPr>
      </p:pic>
      <p:pic>
        <p:nvPicPr>
          <p:cNvPr id="33" name="Graphic 32" descr="Kangaroo with solid fill">
            <a:extLst>
              <a:ext uri="{FF2B5EF4-FFF2-40B4-BE49-F238E27FC236}">
                <a16:creationId xmlns:a16="http://schemas.microsoft.com/office/drawing/2014/main" id="{0842962D-2666-9710-1FCB-F2CA6E6DFE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9736" y="2301658"/>
            <a:ext cx="554447" cy="437500"/>
          </a:xfrm>
          <a:prstGeom prst="rect">
            <a:avLst/>
          </a:prstGeom>
        </p:spPr>
      </p:pic>
      <p:pic>
        <p:nvPicPr>
          <p:cNvPr id="36" name="Graphic 35" descr="Coral with solid fill">
            <a:extLst>
              <a:ext uri="{FF2B5EF4-FFF2-40B4-BE49-F238E27FC236}">
                <a16:creationId xmlns:a16="http://schemas.microsoft.com/office/drawing/2014/main" id="{1CD1DF7E-0B0B-A4C2-EDCE-F27F68CB57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957662" y="3487939"/>
            <a:ext cx="359950" cy="35995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67F05DA-A6FA-F46E-28A3-6A2BB841F067}"/>
              </a:ext>
            </a:extLst>
          </p:cNvPr>
          <p:cNvGrpSpPr/>
          <p:nvPr/>
        </p:nvGrpSpPr>
        <p:grpSpPr>
          <a:xfrm>
            <a:off x="108716" y="0"/>
            <a:ext cx="9693715" cy="6858000"/>
            <a:chOff x="1249142" y="0"/>
            <a:chExt cx="9693715" cy="6858000"/>
          </a:xfrm>
        </p:grpSpPr>
        <p:pic>
          <p:nvPicPr>
            <p:cNvPr id="5" name="Picture 4" descr="A map of a trail&#10;&#10;Description automatically generated">
              <a:extLst>
                <a:ext uri="{FF2B5EF4-FFF2-40B4-BE49-F238E27FC236}">
                  <a16:creationId xmlns:a16="http://schemas.microsoft.com/office/drawing/2014/main" id="{8CF273A5-47E3-77AF-9833-0B324B8C6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142" y="0"/>
              <a:ext cx="9693715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03A78B-2B9E-930B-16DE-F336C73AC6BB}"/>
                </a:ext>
              </a:extLst>
            </p:cNvPr>
            <p:cNvSpPr txBox="1">
              <a:spLocks/>
            </p:cNvSpPr>
            <p:nvPr/>
          </p:nvSpPr>
          <p:spPr>
            <a:xfrm>
              <a:off x="7996844" y="2001838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0AF338-C4B1-0FCD-BFC5-01BA297DFB41}"/>
                </a:ext>
              </a:extLst>
            </p:cNvPr>
            <p:cNvSpPr txBox="1">
              <a:spLocks/>
            </p:cNvSpPr>
            <p:nvPr/>
          </p:nvSpPr>
          <p:spPr>
            <a:xfrm>
              <a:off x="6193249" y="3156344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B9F99D-1F34-1404-873D-C0A9B70D09C5}"/>
                </a:ext>
              </a:extLst>
            </p:cNvPr>
            <p:cNvSpPr txBox="1">
              <a:spLocks/>
            </p:cNvSpPr>
            <p:nvPr/>
          </p:nvSpPr>
          <p:spPr>
            <a:xfrm>
              <a:off x="2138518" y="5454531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AU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</a:t>
              </a:r>
            </a:p>
          </p:txBody>
        </p:sp>
        <p:pic>
          <p:nvPicPr>
            <p:cNvPr id="10" name="Graphic 9" descr="Blueberry with solid fill">
              <a:extLst>
                <a:ext uri="{FF2B5EF4-FFF2-40B4-BE49-F238E27FC236}">
                  <a16:creationId xmlns:a16="http://schemas.microsoft.com/office/drawing/2014/main" id="{56698441-DC38-4C33-BD41-4DB996DEC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376043" y="2597963"/>
              <a:ext cx="484704" cy="484704"/>
            </a:xfrm>
            <a:prstGeom prst="rect">
              <a:avLst/>
            </a:prstGeom>
          </p:spPr>
        </p:pic>
        <p:pic>
          <p:nvPicPr>
            <p:cNvPr id="13" name="Graphic 12" descr="Badge Heart with solid fill">
              <a:extLst>
                <a:ext uri="{FF2B5EF4-FFF2-40B4-BE49-F238E27FC236}">
                  <a16:creationId xmlns:a16="http://schemas.microsoft.com/office/drawing/2014/main" id="{68832132-A0D0-B647-2C4D-23ACD976C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50901" y="2263536"/>
              <a:ext cx="484704" cy="484704"/>
            </a:xfrm>
            <a:prstGeom prst="rect">
              <a:avLst/>
            </a:prstGeom>
          </p:spPr>
        </p:pic>
        <p:pic>
          <p:nvPicPr>
            <p:cNvPr id="16" name="Graphic 15" descr="Beehive with solid fill">
              <a:extLst>
                <a:ext uri="{FF2B5EF4-FFF2-40B4-BE49-F238E27FC236}">
                  <a16:creationId xmlns:a16="http://schemas.microsoft.com/office/drawing/2014/main" id="{9BFC173C-30B8-149C-B835-54F1078C0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0144" y="5044898"/>
              <a:ext cx="914400" cy="914400"/>
            </a:xfrm>
            <a:prstGeom prst="rect">
              <a:avLst/>
            </a:prstGeom>
          </p:spPr>
        </p:pic>
        <p:pic>
          <p:nvPicPr>
            <p:cNvPr id="22" name="Graphic 21" descr="Deciduous tree with solid fill">
              <a:extLst>
                <a:ext uri="{FF2B5EF4-FFF2-40B4-BE49-F238E27FC236}">
                  <a16:creationId xmlns:a16="http://schemas.microsoft.com/office/drawing/2014/main" id="{9513A1DA-212C-80B1-66C9-42910724B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10463" y="2181838"/>
              <a:ext cx="334427" cy="334427"/>
            </a:xfrm>
            <a:prstGeom prst="rect">
              <a:avLst/>
            </a:prstGeom>
          </p:spPr>
        </p:pic>
        <p:pic>
          <p:nvPicPr>
            <p:cNvPr id="25" name="Graphic 24" descr="Badge New with solid fill">
              <a:extLst>
                <a:ext uri="{FF2B5EF4-FFF2-40B4-BE49-F238E27FC236}">
                  <a16:creationId xmlns:a16="http://schemas.microsoft.com/office/drawing/2014/main" id="{376F8AFD-7A26-26AF-05F5-1584AC41B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63949" y="5257800"/>
              <a:ext cx="355694" cy="355694"/>
            </a:xfrm>
            <a:prstGeom prst="rect">
              <a:avLst/>
            </a:prstGeom>
          </p:spPr>
        </p:pic>
        <p:pic>
          <p:nvPicPr>
            <p:cNvPr id="26" name="Graphic 25" descr="Badge New with solid fill">
              <a:extLst>
                <a:ext uri="{FF2B5EF4-FFF2-40B4-BE49-F238E27FC236}">
                  <a16:creationId xmlns:a16="http://schemas.microsoft.com/office/drawing/2014/main" id="{75752809-FDE9-BD03-0374-B9FBF0EF4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377399" y="2963995"/>
              <a:ext cx="355694" cy="355694"/>
            </a:xfrm>
            <a:prstGeom prst="rect">
              <a:avLst/>
            </a:prstGeom>
          </p:spPr>
        </p:pic>
        <p:pic>
          <p:nvPicPr>
            <p:cNvPr id="27" name="Graphic 26" descr="Badge New with solid fill">
              <a:extLst>
                <a:ext uri="{FF2B5EF4-FFF2-40B4-BE49-F238E27FC236}">
                  <a16:creationId xmlns:a16="http://schemas.microsoft.com/office/drawing/2014/main" id="{D69B1D9F-5E96-82B3-41DB-910D21B7C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20207" y="2171461"/>
              <a:ext cx="355694" cy="355694"/>
            </a:xfrm>
            <a:prstGeom prst="rect">
              <a:avLst/>
            </a:prstGeom>
          </p:spPr>
        </p:pic>
        <p:pic>
          <p:nvPicPr>
            <p:cNvPr id="32" name="Graphic 31" descr="Kangaroo with solid fill">
              <a:extLst>
                <a:ext uri="{FF2B5EF4-FFF2-40B4-BE49-F238E27FC236}">
                  <a16:creationId xmlns:a16="http://schemas.microsoft.com/office/drawing/2014/main" id="{D9057D9D-8B2F-3E3F-425C-D4793F1A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21495" y="3476766"/>
              <a:ext cx="554447" cy="437500"/>
            </a:xfrm>
            <a:prstGeom prst="rect">
              <a:avLst/>
            </a:prstGeom>
          </p:spPr>
        </p:pic>
        <p:pic>
          <p:nvPicPr>
            <p:cNvPr id="35" name="Graphic 34" descr="Coral with solid fill">
              <a:extLst>
                <a:ext uri="{FF2B5EF4-FFF2-40B4-BE49-F238E27FC236}">
                  <a16:creationId xmlns:a16="http://schemas.microsoft.com/office/drawing/2014/main" id="{0B3BDEED-D960-3205-4CCA-20C344E07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190594" y="3404347"/>
              <a:ext cx="359950" cy="359950"/>
            </a:xfrm>
            <a:prstGeom prst="rect">
              <a:avLst/>
            </a:prstGeom>
          </p:spPr>
        </p:pic>
        <p:pic>
          <p:nvPicPr>
            <p:cNvPr id="38" name="Graphic 37" descr="Route (Two Pins With A Path) with solid fill">
              <a:extLst>
                <a:ext uri="{FF2B5EF4-FFF2-40B4-BE49-F238E27FC236}">
                  <a16:creationId xmlns:a16="http://schemas.microsoft.com/office/drawing/2014/main" id="{F628A911-ABBE-1C20-07C9-8F1DB61A6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363949" y="4632326"/>
              <a:ext cx="530844" cy="530844"/>
            </a:xfrm>
            <a:prstGeom prst="rect">
              <a:avLst/>
            </a:prstGeom>
          </p:spPr>
        </p:pic>
      </p:grpSp>
      <p:pic>
        <p:nvPicPr>
          <p:cNvPr id="39" name="Graphic 38" descr="Route (Two Pins With A Path) with solid fill">
            <a:extLst>
              <a:ext uri="{FF2B5EF4-FFF2-40B4-BE49-F238E27FC236}">
                <a16:creationId xmlns:a16="http://schemas.microsoft.com/office/drawing/2014/main" id="{609F2973-F4F0-BE01-815A-9066A4C901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3526" y="3995573"/>
            <a:ext cx="530844" cy="53084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DA99B9-413C-DCA5-BD9E-7F52DBF683AD}"/>
              </a:ext>
            </a:extLst>
          </p:cNvPr>
          <p:cNvSpPr txBox="1"/>
          <p:nvPr/>
        </p:nvSpPr>
        <p:spPr>
          <a:xfrm>
            <a:off x="10108948" y="184935"/>
            <a:ext cx="156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latin typeface="Arial Black" panose="020B0A04020102020204" pitchFamily="34" charset="0"/>
              </a:rPr>
              <a:t>Legend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760156E-07E1-E521-4E67-3FC36C83CAB3}"/>
              </a:ext>
            </a:extLst>
          </p:cNvPr>
          <p:cNvSpPr txBox="1"/>
          <p:nvPr/>
        </p:nvSpPr>
        <p:spPr>
          <a:xfrm>
            <a:off x="10317228" y="735881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Zone Entry Sign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31D4104-CA4C-82E5-B91B-CE3DC9158AD8}"/>
              </a:ext>
            </a:extLst>
          </p:cNvPr>
          <p:cNvSpPr txBox="1"/>
          <p:nvPr/>
        </p:nvSpPr>
        <p:spPr>
          <a:xfrm>
            <a:off x="10374370" y="1256605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Native Habitat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730CDBA-84DC-40FA-1A58-9A54D5393902}"/>
              </a:ext>
            </a:extLst>
          </p:cNvPr>
          <p:cNvSpPr txBox="1"/>
          <p:nvPr/>
        </p:nvSpPr>
        <p:spPr>
          <a:xfrm>
            <a:off x="10374370" y="1874061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Native Raspberry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510E9B-0FCF-0192-FC29-6E6A40CBCE59}"/>
              </a:ext>
            </a:extLst>
          </p:cNvPr>
          <p:cNvSpPr txBox="1"/>
          <p:nvPr/>
        </p:nvSpPr>
        <p:spPr>
          <a:xfrm>
            <a:off x="10374370" y="2373420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Meadow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D25241F-34F6-257E-D857-D04445B99650}"/>
              </a:ext>
            </a:extLst>
          </p:cNvPr>
          <p:cNvSpPr txBox="1"/>
          <p:nvPr/>
        </p:nvSpPr>
        <p:spPr>
          <a:xfrm>
            <a:off x="10344183" y="2985458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Shelter Tree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5DDEBC-9632-1620-C89C-AD434098044F}"/>
              </a:ext>
            </a:extLst>
          </p:cNvPr>
          <p:cNvSpPr txBox="1"/>
          <p:nvPr/>
        </p:nvSpPr>
        <p:spPr>
          <a:xfrm>
            <a:off x="10344183" y="3541627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Fig Tree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539F38-C487-665A-6A5A-94C18D46214F}"/>
              </a:ext>
            </a:extLst>
          </p:cNvPr>
          <p:cNvSpPr txBox="1"/>
          <p:nvPr/>
        </p:nvSpPr>
        <p:spPr>
          <a:xfrm>
            <a:off x="10374370" y="4172738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err="1"/>
              <a:t>Bandi</a:t>
            </a:r>
            <a:r>
              <a:rPr lang="en-AU" sz="1400" dirty="0"/>
              <a:t> Crossing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E45B98-9128-C0B2-4C0B-EC7B5C565DB2}"/>
              </a:ext>
            </a:extLst>
          </p:cNvPr>
          <p:cNvSpPr txBox="1"/>
          <p:nvPr/>
        </p:nvSpPr>
        <p:spPr>
          <a:xfrm>
            <a:off x="10603370" y="6150647"/>
            <a:ext cx="176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Bee Hub</a:t>
            </a:r>
          </a:p>
        </p:txBody>
      </p:sp>
    </p:spTree>
    <p:extLst>
      <p:ext uri="{BB962C8B-B14F-4D97-AF65-F5344CB8AC3E}">
        <p14:creationId xmlns:p14="http://schemas.microsoft.com/office/powerpoint/2010/main" val="1315634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D82B-1DB5-A3FC-566C-3031DB0E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410966"/>
            <a:ext cx="11507056" cy="5765997"/>
          </a:xfrm>
        </p:spPr>
        <p:txBody>
          <a:bodyPr/>
          <a:lstStyle/>
          <a:p>
            <a:pPr marL="0" indent="0" algn="ctr">
              <a:buNone/>
            </a:pPr>
            <a:r>
              <a:rPr lang="en-AU" sz="3600" b="1" dirty="0">
                <a:latin typeface="Arial Black" panose="020B0A04020102020204" pitchFamily="34" charset="0"/>
              </a:rPr>
              <a:t>Native Habitat Patch</a:t>
            </a:r>
          </a:p>
          <a:p>
            <a:endParaRPr lang="en-AU" sz="2400" dirty="0"/>
          </a:p>
          <a:p>
            <a:r>
              <a:rPr lang="en-AU" sz="2000" dirty="0"/>
              <a:t>This area within </a:t>
            </a:r>
            <a:r>
              <a:rPr lang="en-AU" sz="2000" dirty="0" err="1"/>
              <a:t>Wirraparinga</a:t>
            </a:r>
            <a:r>
              <a:rPr lang="en-AU" sz="2000" dirty="0"/>
              <a:t> – Brownhill Creek Recreation Park’s </a:t>
            </a:r>
            <a:r>
              <a:rPr lang="en-AU" sz="2000" b="1" dirty="0"/>
              <a:t>red gum woodland </a:t>
            </a:r>
            <a:br>
              <a:rPr lang="en-AU" sz="2000" dirty="0"/>
            </a:br>
            <a:r>
              <a:rPr lang="en-AU" sz="2000" dirty="0"/>
              <a:t>is being restored by Friends of Brownhill Creek and University of Adelaide.</a:t>
            </a:r>
          </a:p>
          <a:p>
            <a:r>
              <a:rPr lang="en-AU" sz="2000" dirty="0"/>
              <a:t>We help native plants to thrive by </a:t>
            </a:r>
            <a:r>
              <a:rPr lang="en-AU" sz="2000" dirty="0" err="1"/>
              <a:t>bushcare</a:t>
            </a:r>
            <a:r>
              <a:rPr lang="en-AU" sz="2000" dirty="0"/>
              <a:t> hand-weeding around them.</a:t>
            </a:r>
          </a:p>
          <a:p>
            <a:r>
              <a:rPr lang="en-AU" sz="2000" dirty="0"/>
              <a:t>We help native fungi and invertebrates (bandicoot prey) to thrive by avoiding chemicals (no sprays).</a:t>
            </a:r>
          </a:p>
          <a:p>
            <a:r>
              <a:rPr lang="en-AU" sz="2000" dirty="0"/>
              <a:t>This is the </a:t>
            </a:r>
            <a:r>
              <a:rPr lang="en-AU" sz="2000" b="1" i="1" dirty="0"/>
              <a:t>heart</a:t>
            </a:r>
            <a:r>
              <a:rPr lang="en-AU" sz="2000" dirty="0"/>
              <a:t> of our bandicoot habitat patchwork within </a:t>
            </a:r>
            <a:r>
              <a:rPr lang="en-AU" sz="2000" dirty="0" err="1"/>
              <a:t>Wirraparinga</a:t>
            </a:r>
            <a:r>
              <a:rPr lang="en-AU" sz="2000" dirty="0"/>
              <a:t> – Brownhill Creek Recreation Park’s Bandicoot Conservation Zone. </a:t>
            </a:r>
          </a:p>
          <a:p>
            <a:r>
              <a:rPr lang="en-AU" sz="2000" dirty="0"/>
              <a:t>We’d love you to join us! Contact </a:t>
            </a:r>
            <a:r>
              <a:rPr lang="en-AU" sz="2000" dirty="0" err="1"/>
              <a:t>xxxx</a:t>
            </a:r>
            <a:r>
              <a:rPr lang="en-AU" sz="2000" dirty="0"/>
              <a:t> to find out how you can help the bandicoots.</a:t>
            </a:r>
          </a:p>
          <a:p>
            <a:endParaRPr lang="en-AU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FA9DAB0-8A32-1A6B-6C4A-9180360F7A62}"/>
              </a:ext>
            </a:extLst>
          </p:cNvPr>
          <p:cNvGrpSpPr>
            <a:grpSpLocks/>
          </p:cNvGrpSpPr>
          <p:nvPr/>
        </p:nvGrpSpPr>
        <p:grpSpPr bwMode="auto">
          <a:xfrm>
            <a:off x="2300867" y="4905410"/>
            <a:ext cx="7323137" cy="1862138"/>
            <a:chOff x="106522524" y="113570603"/>
            <a:chExt cx="7324134" cy="1863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795BD35-9EA4-E9FC-11A0-7A3B0B2C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2524" y="113570603"/>
              <a:ext cx="7324134" cy="1863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0780EEC-A30A-1448-4755-C60164E93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" b="1888"/>
            <a:stretch>
              <a:fillRect/>
            </a:stretch>
          </p:blipFill>
          <p:spPr bwMode="auto">
            <a:xfrm>
              <a:off x="109713435" y="114916845"/>
              <a:ext cx="1468034" cy="31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D6250DD-9B64-83E0-7972-7F01959E9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9055" y="114751052"/>
              <a:ext cx="1465269" cy="58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3328B98-7DF7-704D-0F92-A02E20EF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2585" y="114012951"/>
              <a:ext cx="2364856" cy="36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Proudly funded by: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50DE0C97-F950-0C5E-A592-EC88861FE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4470" y="114853498"/>
              <a:ext cx="1377245" cy="420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08D6764-EF09-6478-5637-3470BEB40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53471" y="114751052"/>
              <a:ext cx="1079295" cy="54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6612CECB-A5F4-5577-E500-FF48404B0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9055" y="113597356"/>
              <a:ext cx="1596393" cy="10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A4C23DE-11E0-31AC-DC7B-2879AA0377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8108374" y="114821817"/>
            <a:ext cx="1557510" cy="443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7" imgW="26999812" imgH="7689715" progId="AcroExch.Document.DC">
                    <p:embed/>
                  </p:oleObj>
                </mc:Choice>
                <mc:Fallback>
                  <p:oleObj name="Acrobat Document" r:id="rId7" imgW="26999812" imgH="7689715" progId="AcroExch.Document.DC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08374" y="114821817"/>
                          <a:ext cx="1557510" cy="443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33A23E47-1297-2EF1-2938-8999C8BC5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0951" y="114255141"/>
              <a:ext cx="994115" cy="342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3FB7948E-3951-A538-5453-0BD90F468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0951" y="113690355"/>
              <a:ext cx="936817" cy="431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94EB39EE-B689-DCE7-4B6B-C584AD82A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59828" y="113682404"/>
              <a:ext cx="1072938" cy="79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D97172D9-78AB-5780-D2F8-56C7C4A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5310" y="114662404"/>
              <a:ext cx="3562184" cy="29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support from Bandicoot Superhighway Partners: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37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DD82B-1DB5-A3FC-566C-3031DB0E1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418" y="410966"/>
            <a:ext cx="11507056" cy="5765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600" b="1" dirty="0">
                <a:latin typeface="Arial Black" panose="020B0A04020102020204" pitchFamily="34" charset="0"/>
              </a:rPr>
              <a:t>Native Raspberry Patch</a:t>
            </a:r>
          </a:p>
          <a:p>
            <a:endParaRPr lang="en-AU" sz="2400" dirty="0"/>
          </a:p>
          <a:p>
            <a:r>
              <a:rPr lang="en-AU" sz="2000" i="1" dirty="0"/>
              <a:t>Did you know this is Adelaide’s biggest native raspberry patch!?</a:t>
            </a:r>
          </a:p>
          <a:p>
            <a:r>
              <a:rPr lang="en-AU" sz="2000" dirty="0"/>
              <a:t>Raspberry (</a:t>
            </a:r>
            <a:r>
              <a:rPr lang="en-AU" sz="2000" i="1" dirty="0"/>
              <a:t>Rubus </a:t>
            </a:r>
            <a:r>
              <a:rPr lang="en-AU" sz="2000" i="1" dirty="0" err="1"/>
              <a:t>parvifolius</a:t>
            </a:r>
            <a:r>
              <a:rPr lang="en-AU" sz="2000" dirty="0"/>
              <a:t>) is a native scrambler that is an important part of native bandicoot habitat in </a:t>
            </a:r>
            <a:r>
              <a:rPr lang="en-AU" sz="2000" dirty="0" err="1"/>
              <a:t>Wirraparinga</a:t>
            </a:r>
            <a:r>
              <a:rPr lang="en-AU" sz="2000" dirty="0"/>
              <a:t>–Brownhill Creek Recreation Park’s </a:t>
            </a:r>
            <a:r>
              <a:rPr lang="en-AU" sz="2000" b="1" dirty="0"/>
              <a:t>red gum woodland.</a:t>
            </a:r>
            <a:endParaRPr lang="en-AU" sz="2000" dirty="0"/>
          </a:p>
          <a:p>
            <a:r>
              <a:rPr lang="en-AU" sz="2000" dirty="0"/>
              <a:t>Raspberry is SA’s only native berry. How can you spot a native berry? The bush ALWAYS has leaflets with only 3 leaves (never 5).</a:t>
            </a:r>
          </a:p>
          <a:p>
            <a:r>
              <a:rPr lang="en-AU" sz="2000" dirty="0"/>
              <a:t>This native raspberry patch is being restored by Friends of Brownhill Creek, Soursob Bob, and University of Adelaide. We help native raspberry to thrive by </a:t>
            </a:r>
            <a:r>
              <a:rPr lang="en-AU" sz="2000" dirty="0" err="1"/>
              <a:t>bushcare</a:t>
            </a:r>
            <a:r>
              <a:rPr lang="en-AU" sz="2000" dirty="0"/>
              <a:t> hand-weeding around them. Soursob Bob’s team of expert </a:t>
            </a:r>
            <a:r>
              <a:rPr lang="en-AU" sz="2000" dirty="0" err="1"/>
              <a:t>bushcarers</a:t>
            </a:r>
            <a:r>
              <a:rPr lang="en-AU" sz="2000" dirty="0"/>
              <a:t> are helping with cut &amp; swab where needed.</a:t>
            </a:r>
          </a:p>
          <a:p>
            <a:r>
              <a:rPr lang="en-AU" sz="2000" dirty="0"/>
              <a:t>We’d love you to join us! Contact </a:t>
            </a:r>
            <a:r>
              <a:rPr lang="en-AU" sz="2000" dirty="0" err="1"/>
              <a:t>xxxx</a:t>
            </a:r>
            <a:r>
              <a:rPr lang="en-AU" sz="2000" dirty="0"/>
              <a:t> to find out how you can help the bandicoots.</a:t>
            </a:r>
          </a:p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6E70B7-C40B-E0A0-A55F-E7A1CB9AA0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39750" r="33448"/>
          <a:stretch/>
        </p:blipFill>
        <p:spPr>
          <a:xfrm>
            <a:off x="1392267" y="4559038"/>
            <a:ext cx="3350889" cy="2693382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6FA9DAB0-8A32-1A6B-6C4A-9180360F7A62}"/>
              </a:ext>
            </a:extLst>
          </p:cNvPr>
          <p:cNvGrpSpPr>
            <a:grpSpLocks/>
          </p:cNvGrpSpPr>
          <p:nvPr/>
        </p:nvGrpSpPr>
        <p:grpSpPr bwMode="auto">
          <a:xfrm>
            <a:off x="4872015" y="4905410"/>
            <a:ext cx="7323137" cy="1862138"/>
            <a:chOff x="106522524" y="113570603"/>
            <a:chExt cx="7324134" cy="1863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9795BD35-9EA4-E9FC-11A0-7A3B0B2C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22524" y="113570603"/>
              <a:ext cx="7324134" cy="18633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0780EEC-A30A-1448-4755-C60164E93E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8" b="1888"/>
            <a:stretch>
              <a:fillRect/>
            </a:stretch>
          </p:blipFill>
          <p:spPr bwMode="auto">
            <a:xfrm>
              <a:off x="109713435" y="114916845"/>
              <a:ext cx="1468034" cy="315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3D6250DD-9B64-83E0-7972-7F01959E94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9055" y="114751052"/>
              <a:ext cx="1465269" cy="584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D3328B98-7DF7-704D-0F92-A02E20EF1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2585" y="114012951"/>
              <a:ext cx="2364856" cy="368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Proudly funded by: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50DE0C97-F950-0C5E-A592-EC88861FE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4470" y="114853498"/>
              <a:ext cx="1377245" cy="420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A08D6764-EF09-6478-5637-3470BEB40F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53471" y="114751052"/>
              <a:ext cx="1079295" cy="541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6612CECB-A5F4-5577-E500-FF48404B0E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89055" y="113597356"/>
              <a:ext cx="1596393" cy="1093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A4C23DE-11E0-31AC-DC7B-2879AA03777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8108374" y="114821817"/>
            <a:ext cx="1557510" cy="443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robat Document" r:id="rId8" imgW="26999812" imgH="7689715" progId="AcroExch.Document.DC">
                    <p:embed/>
                  </p:oleObj>
                </mc:Choice>
                <mc:Fallback>
                  <p:oleObj name="Acrobat Document" r:id="rId8" imgW="26999812" imgH="7689715" progId="AcroExch.Document.DC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AA4C23DE-11E0-31AC-DC7B-2879AA03777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108374" y="114821817"/>
                          <a:ext cx="1557510" cy="443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5" name="Picture 11">
              <a:extLst>
                <a:ext uri="{FF2B5EF4-FFF2-40B4-BE49-F238E27FC236}">
                  <a16:creationId xmlns:a16="http://schemas.microsoft.com/office/drawing/2014/main" id="{33A23E47-1297-2EF1-2938-8999C8BC5D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0951" y="114255141"/>
              <a:ext cx="994115" cy="342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3FB7948E-3951-A538-5453-0BD90F4682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30951" y="113690355"/>
              <a:ext cx="936817" cy="431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7" name="Picture 13">
              <a:extLst>
                <a:ext uri="{FF2B5EF4-FFF2-40B4-BE49-F238E27FC236}">
                  <a16:creationId xmlns:a16="http://schemas.microsoft.com/office/drawing/2014/main" id="{94EB39EE-B689-DCE7-4B6B-C584AD82A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659828" y="113682404"/>
              <a:ext cx="1072938" cy="795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D97172D9-78AB-5780-D2F8-56C7C4A6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65310" y="114662404"/>
              <a:ext cx="3562184" cy="294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 support from Bandicoot Superhighway Partners: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F92D2E-6540-E729-A1FB-D39A5E46FEC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7"/>
          <a:stretch/>
        </p:blipFill>
        <p:spPr>
          <a:xfrm rot="5400000">
            <a:off x="-772877" y="4839752"/>
            <a:ext cx="3369315" cy="2817181"/>
          </a:xfrm>
          <a:prstGeom prst="rect">
            <a:avLst/>
          </a:prstGeom>
        </p:spPr>
      </p:pic>
      <p:sp>
        <p:nvSpPr>
          <p:cNvPr id="10" name="Block Arc 4">
            <a:extLst>
              <a:ext uri="{FF2B5EF4-FFF2-40B4-BE49-F238E27FC236}">
                <a16:creationId xmlns:a16="http://schemas.microsoft.com/office/drawing/2014/main" id="{0BD5E87B-0BA5-CAE7-2884-22A8E2E7D1C2}"/>
              </a:ext>
            </a:extLst>
          </p:cNvPr>
          <p:cNvSpPr/>
          <p:nvPr/>
        </p:nvSpPr>
        <p:spPr>
          <a:xfrm rot="398100">
            <a:off x="1059623" y="4732119"/>
            <a:ext cx="5174796" cy="3668582"/>
          </a:xfrm>
          <a:custGeom>
            <a:avLst/>
            <a:gdLst>
              <a:gd name="connsiteX0" fmla="*/ 0 w 4652210"/>
              <a:gd name="connsiteY0" fmla="*/ 2101516 h 4203031"/>
              <a:gd name="connsiteX1" fmla="*/ 2326105 w 4652210"/>
              <a:gd name="connsiteY1" fmla="*/ 0 h 4203031"/>
              <a:gd name="connsiteX2" fmla="*/ 4652210 w 4652210"/>
              <a:gd name="connsiteY2" fmla="*/ 2101516 h 4203031"/>
              <a:gd name="connsiteX3" fmla="*/ 3601452 w 4652210"/>
              <a:gd name="connsiteY3" fmla="*/ 2101516 h 4203031"/>
              <a:gd name="connsiteX4" fmla="*/ 2326105 w 4652210"/>
              <a:gd name="connsiteY4" fmla="*/ 1050758 h 4203031"/>
              <a:gd name="connsiteX5" fmla="*/ 1050758 w 4652210"/>
              <a:gd name="connsiteY5" fmla="*/ 2101516 h 4203031"/>
              <a:gd name="connsiteX6" fmla="*/ 0 w 4652210"/>
              <a:gd name="connsiteY6" fmla="*/ 2101516 h 4203031"/>
              <a:gd name="connsiteX0" fmla="*/ 0 w 4652210"/>
              <a:gd name="connsiteY0" fmla="*/ 2101516 h 2101516"/>
              <a:gd name="connsiteX1" fmla="*/ 2326105 w 4652210"/>
              <a:gd name="connsiteY1" fmla="*/ 0 h 2101516"/>
              <a:gd name="connsiteX2" fmla="*/ 4652210 w 4652210"/>
              <a:gd name="connsiteY2" fmla="*/ 2101516 h 2101516"/>
              <a:gd name="connsiteX3" fmla="*/ 3601452 w 4652210"/>
              <a:gd name="connsiteY3" fmla="*/ 2101516 h 2101516"/>
              <a:gd name="connsiteX4" fmla="*/ 2326105 w 4652210"/>
              <a:gd name="connsiteY4" fmla="*/ 1050758 h 2101516"/>
              <a:gd name="connsiteX5" fmla="*/ 1050758 w 4652210"/>
              <a:gd name="connsiteY5" fmla="*/ 2101516 h 2101516"/>
              <a:gd name="connsiteX6" fmla="*/ 0 w 4652210"/>
              <a:gd name="connsiteY6" fmla="*/ 2101516 h 2101516"/>
              <a:gd name="connsiteX0" fmla="*/ 0 w 4652210"/>
              <a:gd name="connsiteY0" fmla="*/ 2101516 h 2101516"/>
              <a:gd name="connsiteX1" fmla="*/ 2326105 w 4652210"/>
              <a:gd name="connsiteY1" fmla="*/ 0 h 2101516"/>
              <a:gd name="connsiteX2" fmla="*/ 4652210 w 4652210"/>
              <a:gd name="connsiteY2" fmla="*/ 2101516 h 2101516"/>
              <a:gd name="connsiteX3" fmla="*/ 3601452 w 4652210"/>
              <a:gd name="connsiteY3" fmla="*/ 2101516 h 2101516"/>
              <a:gd name="connsiteX4" fmla="*/ 2326105 w 4652210"/>
              <a:gd name="connsiteY4" fmla="*/ 1259305 h 2101516"/>
              <a:gd name="connsiteX5" fmla="*/ 1050758 w 4652210"/>
              <a:gd name="connsiteY5" fmla="*/ 2101516 h 2101516"/>
              <a:gd name="connsiteX6" fmla="*/ 0 w 4652210"/>
              <a:gd name="connsiteY6" fmla="*/ 2101516 h 2101516"/>
              <a:gd name="connsiteX0" fmla="*/ 0 w 4652210"/>
              <a:gd name="connsiteY0" fmla="*/ 2101516 h 2101516"/>
              <a:gd name="connsiteX1" fmla="*/ 2326105 w 4652210"/>
              <a:gd name="connsiteY1" fmla="*/ 0 h 2101516"/>
              <a:gd name="connsiteX2" fmla="*/ 4652210 w 4652210"/>
              <a:gd name="connsiteY2" fmla="*/ 2101516 h 2101516"/>
              <a:gd name="connsiteX3" fmla="*/ 3601452 w 4652210"/>
              <a:gd name="connsiteY3" fmla="*/ 2101516 h 2101516"/>
              <a:gd name="connsiteX4" fmla="*/ 2326105 w 4652210"/>
              <a:gd name="connsiteY4" fmla="*/ 1387642 h 2101516"/>
              <a:gd name="connsiteX5" fmla="*/ 1050758 w 4652210"/>
              <a:gd name="connsiteY5" fmla="*/ 2101516 h 2101516"/>
              <a:gd name="connsiteX6" fmla="*/ 0 w 4652210"/>
              <a:gd name="connsiteY6" fmla="*/ 2101516 h 210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210" h="2101516">
                <a:moveTo>
                  <a:pt x="0" y="2101516"/>
                </a:moveTo>
                <a:cubicBezTo>
                  <a:pt x="0" y="940881"/>
                  <a:pt x="1041433" y="0"/>
                  <a:pt x="2326105" y="0"/>
                </a:cubicBezTo>
                <a:cubicBezTo>
                  <a:pt x="3610777" y="0"/>
                  <a:pt x="4652210" y="940881"/>
                  <a:pt x="4652210" y="2101516"/>
                </a:cubicBezTo>
                <a:lnTo>
                  <a:pt x="3601452" y="2101516"/>
                </a:lnTo>
                <a:cubicBezTo>
                  <a:pt x="3601452" y="1521198"/>
                  <a:pt x="3030460" y="1387642"/>
                  <a:pt x="2326105" y="1387642"/>
                </a:cubicBezTo>
                <a:cubicBezTo>
                  <a:pt x="1621750" y="1387642"/>
                  <a:pt x="1050758" y="1521198"/>
                  <a:pt x="1050758" y="2101516"/>
                </a:cubicBezTo>
                <a:lnTo>
                  <a:pt x="0" y="210151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AU" sz="1400" b="1" dirty="0">
                <a:solidFill>
                  <a:schemeClr val="bg1"/>
                </a:solidFill>
              </a:rPr>
              <a:t>biggest leaflet ≤4 cm </a:t>
            </a:r>
            <a:r>
              <a:rPr lang="en-AU" sz="1000" b="1" dirty="0">
                <a:solidFill>
                  <a:schemeClr val="bg1"/>
                </a:solidFill>
              </a:rPr>
              <a:t>(check 15+)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4819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0321-107F-6ACD-CC2A-28A2B12D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6" y="86500"/>
            <a:ext cx="2800554" cy="669959"/>
          </a:xfrm>
        </p:spPr>
        <p:txBody>
          <a:bodyPr>
            <a:normAutofit/>
          </a:bodyPr>
          <a:lstStyle/>
          <a:p>
            <a:pPr algn="ctr"/>
            <a:r>
              <a:rPr lang="en-AU" sz="2000" dirty="0">
                <a:latin typeface="Arial Black" panose="020B0A04020102020204" pitchFamily="34" charset="0"/>
              </a:rPr>
              <a:t>Native raspberry </a:t>
            </a:r>
            <a:br>
              <a:rPr lang="en-AU" sz="2000" dirty="0">
                <a:latin typeface="Arial Black" panose="020B0A04020102020204" pitchFamily="34" charset="0"/>
              </a:rPr>
            </a:b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2000" i="1" dirty="0">
                <a:latin typeface="Arial" panose="020B0604020202020204" pitchFamily="34" charset="0"/>
                <a:cs typeface="Arial" panose="020B0604020202020204" pitchFamily="34" charset="0"/>
              </a:rPr>
              <a:t>Rubus </a:t>
            </a:r>
            <a:r>
              <a:rPr lang="en-AU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parvifolius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7" name="Picture 6" descr="A bee drinking water from a drop of water&#10;&#10;Description automatically generated">
            <a:extLst>
              <a:ext uri="{FF2B5EF4-FFF2-40B4-BE49-F238E27FC236}">
                <a16:creationId xmlns:a16="http://schemas.microsoft.com/office/drawing/2014/main" id="{F8E0E187-F699-F830-7D47-ECBFDDCDB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88" b="20675"/>
          <a:stretch/>
        </p:blipFill>
        <p:spPr>
          <a:xfrm>
            <a:off x="-132019" y="4732600"/>
            <a:ext cx="2949200" cy="21430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EF12A-E2C5-BDFE-1910-A8CD28D599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3015"/>
          <a:stretch/>
        </p:blipFill>
        <p:spPr>
          <a:xfrm rot="5400000">
            <a:off x="-628022" y="1575686"/>
            <a:ext cx="4073222" cy="28171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3D146-C9E2-3A2C-0B7A-AAF2D023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09" y="966652"/>
            <a:ext cx="2748371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Native raspberry is essential habitat for bandicoots and bees.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A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Native </a:t>
            </a:r>
            <a:r>
              <a:rPr lang="en-AU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reed bees (</a:t>
            </a:r>
            <a:r>
              <a:rPr lang="en-AU" sz="1200" b="0" i="1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Exoneura</a:t>
            </a:r>
            <a:r>
              <a:rPr lang="en-A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AU" sz="1200" b="0" i="1" dirty="0" err="1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Braunsapis</a:t>
            </a:r>
            <a:r>
              <a:rPr lang="en-AU" sz="1200" i="1" dirty="0">
                <a:solidFill>
                  <a:schemeClr val="bg1"/>
                </a:solidFill>
                <a:latin typeface="Arial Narrow" panose="020B0606020202030204" pitchFamily="34" charset="0"/>
              </a:rPr>
              <a:t>) </a:t>
            </a:r>
            <a:r>
              <a:rPr lang="en-AU" sz="1200" dirty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can nest in dead twigs of raspberry. </a:t>
            </a:r>
            <a:r>
              <a:rPr lang="en-AU" sz="1200" dirty="0">
                <a:solidFill>
                  <a:schemeClr val="bg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These t</a:t>
            </a:r>
            <a:r>
              <a:rPr lang="en-AU" sz="12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iny bees (to 8 mm long) are Australia's least known social bees! 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sz="1200" b="0" i="0" dirty="0"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r>
              <a:rPr lang="en-AU" sz="1200" b="0" i="0" dirty="0"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Reed Bees have a glossy black head and thorax. Their black or orange-red abdomen is wedge-shaped (from side). Many have a cream T-shaped mark on their face.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buNone/>
            </a:pP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41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368</Words>
  <Application>Microsoft Office PowerPoint</Application>
  <PresentationFormat>Widescreen</PresentationFormat>
  <Paragraphs>50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Black</vt:lpstr>
      <vt:lpstr>Arial Narrow</vt:lpstr>
      <vt:lpstr>Calibri</vt:lpstr>
      <vt:lpstr>Calibri Light</vt:lpstr>
      <vt:lpstr>Office Theme</vt:lpstr>
      <vt:lpstr>Adobe Acrobat Document</vt:lpstr>
      <vt:lpstr>Acrobat Document</vt:lpstr>
      <vt:lpstr>PowerPoint Presentation</vt:lpstr>
      <vt:lpstr>PowerPoint Presentation</vt:lpstr>
      <vt:lpstr>PowerPoint Presentation</vt:lpstr>
      <vt:lpstr>Native raspberry  (Rubus parvifolius)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Packer</dc:creator>
  <cp:lastModifiedBy>Jasmin Packer</cp:lastModifiedBy>
  <cp:revision>12</cp:revision>
  <dcterms:created xsi:type="dcterms:W3CDTF">2023-07-31T00:01:06Z</dcterms:created>
  <dcterms:modified xsi:type="dcterms:W3CDTF">2023-07-31T06:10:47Z</dcterms:modified>
</cp:coreProperties>
</file>